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35a93711b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35a93711b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35a93711b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35a93711b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35a93711b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35a93711b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35a93711b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35a93711b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35a93711b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35a93711b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35a93711b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35a93711b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35a93711b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35a93711b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35a93711b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35a93711b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35a93711b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35a93711b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35a93711b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35a93711b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35a93711b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35a93711b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35a93711b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35a93711b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35a93711b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35a93711b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Bigram (2-gram): A bigram is a sequence of two consecutive words or tokens in a text. It's a way to represent the relationship between two adjacent words. For example: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"Natural Language" in the sentence: "Natural language processing is fascinating."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"Machine Learning" in the sentence: "Machine learning algorithms are powerful."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Trigram (3-gram): A trigram is a sequence of three consecutive words or tokens in a text. It captures the relationship between three adjacent words. For example: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35a93711b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35a93711b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352d313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352d313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352d3133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352d3133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35a93711b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35a93711b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35a93711b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35a93711b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4.xml"/><Relationship Id="rId4" Type="http://schemas.openxmlformats.org/officeDocument/2006/relationships/slide" Target="/ppt/slides/slide26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Pricing Strategy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Abhishek Shah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Guruprasad Panda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Abhijit Verma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125" y="1662475"/>
            <a:ext cx="3436249" cy="19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Insights from Room Type and Property Type Analysis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03</a:t>
            </a:r>
            <a:endParaRPr sz="2400"/>
          </a:p>
        </p:txBody>
      </p:sp>
      <p:sp>
        <p:nvSpPr>
          <p:cNvPr id="200" name="Google Shape;200;p26"/>
          <p:cNvSpPr txBox="1"/>
          <p:nvPr>
            <p:ph idx="1" type="subTitle"/>
          </p:nvPr>
        </p:nvSpPr>
        <p:spPr>
          <a:xfrm>
            <a:off x="724950" y="2758225"/>
            <a:ext cx="3684300" cy="21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Entire homes/apartments typically have higher price points.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Private and shared rooms are priced lower, with a narrower price distribution.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'Boat' category tends to have a higher median price.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'Apartments' and 'Houses' are common with a wide range of prices, including several outliers.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900" y="0"/>
            <a:ext cx="3684401" cy="50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among the Airbnb Listing Features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0" lang="en" sz="2400"/>
              <a:t>04</a:t>
            </a:r>
            <a:endParaRPr sz="2400"/>
          </a:p>
        </p:txBody>
      </p:sp>
      <p:sp>
        <p:nvSpPr>
          <p:cNvPr id="207" name="Google Shape;207;p27"/>
          <p:cNvSpPr txBox="1"/>
          <p:nvPr>
            <p:ph idx="1" type="subTitle"/>
          </p:nvPr>
        </p:nvSpPr>
        <p:spPr>
          <a:xfrm>
            <a:off x="724950" y="2724650"/>
            <a:ext cx="33009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Review Scores correlates strongly with review ratings, accuracy, cleanliness, check-in, communication, and location.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Price correlates strongly with 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accommodations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bedrooms, and amenities.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239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Modeling - Price Prediction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63" y="492000"/>
            <a:ext cx="7879070" cy="46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729450" y="1419375"/>
            <a:ext cx="402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Evaluation Metric 1</a:t>
            </a:r>
            <a:endParaRPr sz="2000"/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729450" y="2092300"/>
            <a:ext cx="4084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R² Score for Model Explanation Power: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R² provides an understandable measure of how much of the variability in the price can be explained by the model's independent variables.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Models with 'grid_pca_' and 'random_pca_' prefixes show strong fit.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'grid_pca_knn' and 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'random_pca_knn' 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model stands out with the highest R² in both training and testing.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375" y="476750"/>
            <a:ext cx="4292621" cy="466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729450" y="1419375"/>
            <a:ext cx="402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Evaluation Metric 2</a:t>
            </a:r>
            <a:endParaRPr sz="2000"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729450" y="2092300"/>
            <a:ext cx="4084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for Predictive Accuracy: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RMSE measures the average magnitude of the prediction errors, giving a clear indication of how far off the predictions are from the actual values.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Models with 'grid_pca_' and 'random_pca_' prefixes show strong fit.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'grid_pca_knn' and 'random_pca_knn' model stands out with the highest RMSE in both training and testing.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81" y="501550"/>
            <a:ext cx="4221717" cy="46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729450" y="1356825"/>
            <a:ext cx="402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Evaluation Metric 3</a:t>
            </a:r>
            <a:endParaRPr sz="2000"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729450" y="1838300"/>
            <a:ext cx="4084500" cy="3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Model Training, Validation Time &amp; Performance: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Efficiency vs. Performance: </a:t>
            </a:r>
            <a:r>
              <a:rPr lang="en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'grid_forest' model shows extensive training time without a proportionate decrease in RMSE, questioning time efficiency.</a:t>
            </a:r>
            <a:endParaRPr sz="11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Performance Trade-offs: </a:t>
            </a:r>
            <a:r>
              <a:rPr lang="en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'random_forest' model's high RMSE and long training time might reflect complexity and potential overfitting.</a:t>
            </a:r>
            <a:endParaRPr sz="11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PCA Model Insights: </a:t>
            </a:r>
            <a:r>
              <a:rPr lang="en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PCA-based models ('pca_linear_reg', 'pca_ridge', 'pca_lasso', 'pca_elastic_net') train rapidly due to reduced dimensions but at the cost of higher RMSE, indicating potential loss of critical data.</a:t>
            </a:r>
            <a:endParaRPr sz="11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536" y="494850"/>
            <a:ext cx="4257462" cy="464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Summary</a:t>
            </a:r>
            <a:endParaRPr/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Top Model: </a:t>
            </a:r>
            <a:r>
              <a:rPr lang="en" sz="1200"/>
              <a:t>Decision Tree Regressor outperforms others, ideal for this dataset.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Linear Model Performance:</a:t>
            </a:r>
            <a:r>
              <a:rPr lang="en" sz="1200"/>
              <a:t> Linear, Ridge, and Lasso regressions are moderate; Elastic Net performs the worst.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Dimensionality Reduction:</a:t>
            </a:r>
            <a:r>
              <a:rPr lang="en" sz="1200"/>
              <a:t> With only 4 features, KNN and Decision Tree Regressors excel, while linear models drop in performance.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Time Efficiency: </a:t>
            </a:r>
            <a:r>
              <a:rPr lang="en" sz="1200"/>
              <a:t>Decision Tree offers a balance of good performance and faster computation compared to the more time-intensive Random Forest Regressor.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Best Model:</a:t>
            </a:r>
            <a:r>
              <a:rPr lang="en" sz="1200"/>
              <a:t> Random Forest, KNN, or Decision Tree could guide hosts in pricing with an RMSE of $16, indicating high accuracy.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30000" y="1318650"/>
            <a:ext cx="33009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000"/>
              <a:t>Decision Tree Model - Feature Importance Analysis</a:t>
            </a:r>
            <a:endParaRPr sz="2400"/>
          </a:p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724950" y="2518050"/>
            <a:ext cx="3300900" cy="25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Most Predictive Feature: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'Entire home/apt' is the strongest predictor, indicating the type of listing as key.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Note: Feature importance values are all below 0.5, indicating a diverse set of factors contributing to the model's predictions.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98075"/>
            <a:ext cx="4571999" cy="360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r>
              <a:rPr lang="en"/>
              <a:t> by Text Features Overview</a:t>
            </a:r>
            <a:endParaRPr b="0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b="0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</a:t>
            </a:r>
            <a:r>
              <a:rPr b="1" lang="en" sz="1600">
                <a:solidFill>
                  <a:srgbClr val="FFFFFF"/>
                </a:solidFill>
              </a:rPr>
              <a:t> Statement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Initial Insights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Data Modeling 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Lessons Learned</a:t>
            </a:r>
            <a:r>
              <a:rPr lang="en" sz="1600" u="sng">
                <a:solidFill>
                  <a:srgbClr val="FFFFF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uFill>
                  <a:noFill/>
                </a:u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 Steps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378575" y="1368275"/>
            <a:ext cx="32970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Listings clustered based on geographic coordinates and review scores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WHY?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clustering approach can unveil strategic insights for Airbnb hosts to optimize pricing and enhance guest satisfaction.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Algorithm Used: </a:t>
            </a:r>
            <a:r>
              <a:rPr lang="en"/>
              <a:t>K-Means Clustering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Optimal Clusters: </a:t>
            </a:r>
            <a:r>
              <a:rPr lang="en"/>
              <a:t>3</a:t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375" y="844025"/>
            <a:ext cx="5163623" cy="383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378575" y="1368275"/>
            <a:ext cx="32970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Cluster 0: Premium &amp; Satisfying: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448 listings, avg. price $157.70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High satisfaction (9.63)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Well-received, moderate pricing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/>
              <a:t>Cluster 1: Unusual &amp; Incomplete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778 listings, avg. price $164.95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Low review score (close to 0)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 concerns, needs investigation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Cluster 2: Affordable &amp; Popular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2,235 listings, avg. price $137.26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Good satisfaction (8.15)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Diverse, lower pricing, generally well-received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625" y="662700"/>
            <a:ext cx="2877688" cy="208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925" y="2931150"/>
            <a:ext cx="2823899" cy="20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325" y="662700"/>
            <a:ext cx="2685676" cy="20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264450" y="1307850"/>
            <a:ext cx="34179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 Takeaways:</a:t>
            </a:r>
            <a:endParaRPr sz="1200"/>
          </a:p>
          <a:p>
            <a:pPr indent="-295275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" sz="1200"/>
              <a:t>No dominant cluster in a specific region.</a:t>
            </a:r>
            <a:endParaRPr sz="1200"/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" sz="1200"/>
              <a:t>Mixed distribution of listing types.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Cluster 1 has anomalous low satisfaction.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Investigate reasons for low satisfaction relative to price.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The clusters can inform property owners and platform hosts about pricing strategies and potential areas for service improvement based on guest feedback.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099" y="1045450"/>
            <a:ext cx="5340902" cy="36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533025" y="1314550"/>
            <a:ext cx="56922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Top Text Features by Price: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High-Cost Features: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Proximity ("10 min", "minutes away").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Appeal to solo/couples ("place good solo", "place good couples").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Quality and comfort ("good solo adventurers").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Downtown convenience.</a:t>
            </a:r>
            <a:endParaRPr sz="12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/>
              <a:t>Low-Cost Features: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Practical amenities ("wi fi").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Private/shared spaces ("private bedroom", "private room").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Public transportation ("red line", "public transportation").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/>
              <a:t>Essential features ("queen bed", "room bathroom").</a:t>
            </a:r>
            <a:endParaRPr sz="12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/>
              <a:t>Importance: Hosts can use these features and language cues to tailor property descriptions for different price points to attract specific audiences.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225" y="676125"/>
            <a:ext cx="2715550" cy="42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729450" y="1322450"/>
            <a:ext cx="76884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Gauging the Achievement</a:t>
            </a:r>
            <a:endParaRPr/>
          </a:p>
        </p:txBody>
      </p:sp>
      <p:sp>
        <p:nvSpPr>
          <p:cNvPr id="289" name="Google Shape;289;p40"/>
          <p:cNvSpPr txBox="1"/>
          <p:nvPr/>
        </p:nvSpPr>
        <p:spPr>
          <a:xfrm>
            <a:off x="729450" y="1959050"/>
            <a:ext cx="7688400" cy="28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Determining the success of our project involves assessing how effectively we've met our objectives in assisting Airbnb hosts with pricing and aiding travelers in selecting listings.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Success in this context isn't just about the technical accuracy of our models but also about the practical impact and user satisfaction.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measures: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Success for Hosts - Accuracy and Satisfaction in Pricing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Success for Travelers - Relevance and Utility of Recommendations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Continuous Improvement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295" name="Google Shape;295;p41"/>
          <p:cNvSpPr txBox="1"/>
          <p:nvPr>
            <p:ph idx="4294967295" type="body"/>
          </p:nvPr>
        </p:nvSpPr>
        <p:spPr>
          <a:xfrm>
            <a:off x="729450" y="2078875"/>
            <a:ext cx="76887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b="1" lang="en">
                <a:solidFill>
                  <a:schemeClr val="lt1"/>
                </a:solidFill>
              </a:rPr>
              <a:t>Comprehensive Data Analysis:</a:t>
            </a:r>
            <a:r>
              <a:rPr lang="en">
                <a:solidFill>
                  <a:schemeClr val="lt1"/>
                </a:solidFill>
              </a:rPr>
              <a:t> Essential for uncovering patterns, anomalies, and understanding price, sentiment, and geographic trends in datasets.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b="1" lang="en">
                <a:solidFill>
                  <a:schemeClr val="lt1"/>
                </a:solidFill>
              </a:rPr>
              <a:t>Text Data Complexity &amp; Preprocessing:</a:t>
            </a:r>
            <a:r>
              <a:rPr lang="en">
                <a:solidFill>
                  <a:schemeClr val="lt1"/>
                </a:solidFill>
              </a:rPr>
              <a:t> Presents unique natural language processing challenges, underscoring the need for robust preprocessing in sentiment analysis.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b="1" lang="en">
                <a:solidFill>
                  <a:schemeClr val="lt1"/>
                </a:solidFill>
              </a:rPr>
              <a:t>Model Complexity vs Performance: </a:t>
            </a:r>
            <a:r>
              <a:rPr lang="en">
                <a:solidFill>
                  <a:schemeClr val="lt1"/>
                </a:solidFill>
              </a:rPr>
              <a:t>Balancing simplicity with detailed accuracy, tailored to specific problem complexities.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b="1" lang="en">
                <a:solidFill>
                  <a:schemeClr val="lt1"/>
                </a:solidFill>
              </a:rPr>
              <a:t>Outliers' Impact and Handling: </a:t>
            </a:r>
            <a:r>
              <a:rPr lang="en">
                <a:solidFill>
                  <a:schemeClr val="lt1"/>
                </a:solidFill>
              </a:rPr>
              <a:t>Significantly affects model accuracy, especially in price predictions, necessitating strategic outlier detection and management.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01" name="Google Shape;301;p42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b="1" lang="en">
                <a:solidFill>
                  <a:schemeClr val="lt1"/>
                </a:solidFill>
              </a:rPr>
              <a:t>Advanced Text Analytics: </a:t>
            </a:r>
            <a:r>
              <a:rPr lang="en">
                <a:solidFill>
                  <a:schemeClr val="lt1"/>
                </a:solidFill>
              </a:rPr>
              <a:t>Implement deep learning for richer text analysis and sentiment insights.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b="1" lang="en">
                <a:solidFill>
                  <a:schemeClr val="lt1"/>
                </a:solidFill>
              </a:rPr>
              <a:t>Dynamic Pricing Model:</a:t>
            </a:r>
            <a:r>
              <a:rPr lang="en">
                <a:solidFill>
                  <a:schemeClr val="lt1"/>
                </a:solidFill>
              </a:rPr>
              <a:t> Create a model adjusting to market, seasonal trends, and user feedback.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b="1" lang="en">
                <a:solidFill>
                  <a:schemeClr val="lt1"/>
                </a:solidFill>
              </a:rPr>
              <a:t>User Feedback Integration: </a:t>
            </a:r>
            <a:r>
              <a:rPr lang="en">
                <a:solidFill>
                  <a:schemeClr val="lt1"/>
                </a:solidFill>
              </a:rPr>
              <a:t>Use feedback for refining prediction and recommendation accuracy.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b="1" lang="en">
                <a:solidFill>
                  <a:schemeClr val="lt1"/>
                </a:solidFill>
              </a:rPr>
              <a:t>Dataset Expansion: </a:t>
            </a:r>
            <a:r>
              <a:rPr lang="en">
                <a:solidFill>
                  <a:schemeClr val="lt1"/>
                </a:solidFill>
              </a:rPr>
              <a:t>Include data on local events, weather, economic factors, and other cities.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Char char="➔"/>
            </a:pPr>
            <a:r>
              <a:rPr b="1" lang="en">
                <a:solidFill>
                  <a:schemeClr val="lt1"/>
                </a:solidFill>
              </a:rPr>
              <a:t>Model Interpretability and Ethics:</a:t>
            </a:r>
            <a:r>
              <a:rPr lang="en">
                <a:solidFill>
                  <a:schemeClr val="lt1"/>
                </a:solidFill>
              </a:rPr>
              <a:t> Enhance model clarity and address data privacy and bias.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Airbnb Open Data on Kaggle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Scikit-Learn Documentation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0" name="Google Shape;150;p19"/>
          <p:cNvSpPr txBox="1"/>
          <p:nvPr>
            <p:ph idx="2" type="body"/>
          </p:nvPr>
        </p:nvSpPr>
        <p:spPr>
          <a:xfrm>
            <a:off x="4703625" y="469175"/>
            <a:ext cx="4119600" cy="44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 aim of our project is trying to solve three problems with the Boston Airbnb dataset from two aspects, the hosts and the travellers. The problems are listed out below:</a:t>
            </a:r>
            <a:endParaRPr b="1" sz="160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■"/>
            </a:pPr>
            <a:r>
              <a:rPr b="1" lang="en" sz="1600">
                <a:solidFill>
                  <a:schemeClr val="dk1"/>
                </a:solidFill>
              </a:rPr>
              <a:t>Help the host to decide the price based on the features of their listings provided</a:t>
            </a:r>
            <a:endParaRPr b="1" sz="160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■"/>
            </a:pPr>
            <a:r>
              <a:rPr b="1" lang="en" sz="1600">
                <a:solidFill>
                  <a:schemeClr val="dk1"/>
                </a:solidFill>
              </a:rPr>
              <a:t>Help the travellers to choose the listings based on the location and also the overall review scores</a:t>
            </a:r>
            <a:endParaRPr b="1" sz="160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■"/>
            </a:pPr>
            <a:r>
              <a:rPr b="1" lang="en" sz="1600">
                <a:solidFill>
                  <a:schemeClr val="dk1"/>
                </a:solidFill>
              </a:rPr>
              <a:t>Help the travellers to choose the listings based on the non-null text features in listings dataset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</a:t>
            </a:r>
            <a:r>
              <a:rPr lang="en"/>
              <a:t>hy?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6" name="Google Shape;156;p20"/>
          <p:cNvSpPr txBox="1"/>
          <p:nvPr>
            <p:ph idx="2" type="body"/>
          </p:nvPr>
        </p:nvSpPr>
        <p:spPr>
          <a:xfrm>
            <a:off x="4572000" y="1318650"/>
            <a:ext cx="4572000" cy="3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158757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I</a:t>
            </a:r>
            <a:r>
              <a:rPr b="1" lang="en" sz="1600">
                <a:solidFill>
                  <a:schemeClr val="dk1"/>
                </a:solidFill>
              </a:rPr>
              <a:t>mportance: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marR="158757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For Hosts: Helps in maximizing revenue &amp; maintaining competitive pricing.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marR="158757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For Airbnb: Enhances the platform's usability and attractiveness by ensuring fair and dynamic pricing.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158757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Beneficiaries: Primarily Airbnb hosts in Boston, and indirectly, the platform and its users.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729450" y="2078875"/>
            <a:ext cx="7688700" cy="29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The input for our project encompasses a rich and diverse dataset from Boston's Airbnb listings, sourced from Kaggle. 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Calendar Dataset: Tracks listing availability and pricing information, with details on dates and whether listings are available or booked.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Listings Dataset: Comprehensive dataset encompassing various attributes of Airbnb listings, including IDs, URLs, names, descriptions, host information, location details, amenities, prices, and review metrics.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Reviews Dataset: Contains reviews for listings, including the listing ID, review ID, date, reviewer ID and name, along with the text of the comments.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Input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729450" y="2078875"/>
            <a:ext cx="7688700" cy="29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The project's outputs are tailored to address the specific needs of both Airbnb hosts and travelers in Boston, utilizing the rich dataset to generate actionable insights and recommendations.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These outputs are multifaceted and designed to enhance decision-making for both user groups</a:t>
            </a:r>
            <a:r>
              <a:rPr lang="en"/>
              <a:t>: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Optimized Pricing Recommendations for Hosts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Curated Listing Recommendations for Travelers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Evaluation Metrics and Insights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Visual and Interactive Outputs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Output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22450"/>
            <a:ext cx="4745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00" y="0"/>
            <a:ext cx="4745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30000" y="1318650"/>
            <a:ext cx="3300900" cy="1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Sentiment Analysis of Review Comments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0</a:t>
            </a:r>
            <a:r>
              <a:rPr b="0" lang="en" sz="2400"/>
              <a:t>1</a:t>
            </a:r>
            <a:endParaRPr sz="2400"/>
          </a:p>
        </p:txBody>
      </p:sp>
      <p:sp>
        <p:nvSpPr>
          <p:cNvPr id="180" name="Google Shape;180;p24"/>
          <p:cNvSpPr txBox="1"/>
          <p:nvPr>
            <p:ph idx="1" type="subTitle"/>
          </p:nvPr>
        </p:nvSpPr>
        <p:spPr>
          <a:xfrm>
            <a:off x="730000" y="2467875"/>
            <a:ext cx="3328200" cy="23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Neutrality Trends: Most comments are neutral, with high neutrality scores prevalent.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Positivity Insight: Positive sentiments are typically subdued, with scores clustering close to 0.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Negativity Rarity: Negative sentiments are scarce, as indicated by scores concentrated near 0.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2511300" cy="1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503" y="1781925"/>
            <a:ext cx="2469496" cy="1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512175"/>
            <a:ext cx="2393750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7153775" y="421500"/>
            <a:ext cx="12423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Neutral Score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264900" y="2409713"/>
            <a:ext cx="12423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Positive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Score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7153775" y="4072925"/>
            <a:ext cx="14637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Negative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Score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Insights from Neighbourhood and Cancellation Policy Analysis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02</a:t>
            </a:r>
            <a:endParaRPr b="0" sz="2400"/>
          </a:p>
        </p:txBody>
      </p:sp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730000" y="3058750"/>
            <a:ext cx="3300900" cy="17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Leather District has the highest mean price; Mattapan the lowest.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'Super Strict 30' has highest median price.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'Strict' and 'Moderate' show similar price distributions.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'Flexible' policy listings generally have lower median prices.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471" y="0"/>
            <a:ext cx="42699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